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57" r:id="rId6"/>
    <p:sldId id="258" r:id="rId7"/>
  </p:sldIdLst>
  <p:sldSz cx="6858000" cy="9906000" type="A4"/>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6" autoAdjust="0"/>
    <p:restoredTop sz="94660"/>
  </p:normalViewPr>
  <p:slideViewPr>
    <p:cSldViewPr snapToGrid="0" snapToObjects="1">
      <p:cViewPr varScale="1">
        <p:scale>
          <a:sx n="98" d="100"/>
          <a:sy n="98" d="100"/>
        </p:scale>
        <p:origin x="2208" y="20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F9C92B6-F11C-41C9-8BCF-244124D64897}" type="datetimeFigureOut">
              <a:rPr kumimoji="1" lang="ja-JP" altLang="en-US" smtClean="0"/>
              <a:pPr/>
              <a:t>2023/6/7</a:t>
            </a:fld>
            <a:endParaRPr kumimoji="1" lang="ja-JP" altLang="en-US"/>
          </a:p>
        </p:txBody>
      </p:sp>
      <p:sp>
        <p:nvSpPr>
          <p:cNvPr id="4" name="スライド イメージ プレースホルダ 3"/>
          <p:cNvSpPr>
            <a:spLocks noGrp="1" noRot="1" noChangeAspect="1"/>
          </p:cNvSpPr>
          <p:nvPr>
            <p:ph type="sldImg" idx="2"/>
          </p:nvPr>
        </p:nvSpPr>
        <p:spPr>
          <a:xfrm>
            <a:off x="2108200" y="744538"/>
            <a:ext cx="25781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112AF161-D8AF-4E43-99BE-60923BD69E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12AF161-D8AF-4E43-99BE-60923BD69E88}"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2023/6/7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EE669CD-8A8D-488C-A36E-2A39534DDF2F}" type="datetimeFigureOut">
              <a:rPr kumimoji="1" lang="ja-JP" altLang="en-US" smtClean="0"/>
              <a:pPr/>
              <a:t>2023/6/7</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C811D2-6D31-4704-97AE-1C87B42A6F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judgegiljones.com/other-mediation-service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gle/aP5wLyUFUvQHYKaX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953" y="2663092"/>
            <a:ext cx="6858000" cy="645822"/>
          </a:xfrm>
        </p:spPr>
        <p:txBody>
          <a:bodyPr>
            <a:noAutofit/>
            <a:scene3d>
              <a:camera prst="orthographicFront"/>
              <a:lightRig rig="threePt" dir="t"/>
            </a:scene3d>
            <a:sp3d extrusionH="57150">
              <a:bevelT w="38100" h="38100"/>
            </a:sp3d>
          </a:bodyPr>
          <a:lstStyle/>
          <a:p>
            <a:r>
              <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調停人（</a:t>
            </a:r>
            <a:r>
              <a:rPr kumimoji="1" lang="en-US" altLang="ja-JP"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mediator</a:t>
            </a:r>
            <a:r>
              <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）養成講座　</a:t>
            </a:r>
            <a:r>
              <a:rPr kumimoji="1" lang="ja-JP" altLang="en-US" sz="2400" dirty="0">
                <a:solidFill>
                  <a:srgbClr val="FF0000"/>
                </a:solidFill>
                <a:effectLst>
                  <a:glow rad="139700">
                    <a:schemeClr val="accent2">
                      <a:satMod val="175000"/>
                      <a:alpha val="40000"/>
                    </a:schemeClr>
                  </a:glow>
                </a:effectLst>
                <a:latin typeface="HGP創英角ｺﾞｼｯｸUB" pitchFamily="50" charset="-128"/>
                <a:ea typeface="HGP創英角ｺﾞｼｯｸUB" pitchFamily="50" charset="-128"/>
              </a:rPr>
              <a:t>基礎編</a:t>
            </a:r>
            <a:r>
              <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　</a:t>
            </a:r>
            <a:r>
              <a:rPr kumimoji="1" lang="en-US" altLang="ja-JP"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2023</a:t>
            </a:r>
            <a:endPar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endParaRPr>
          </a:p>
        </p:txBody>
      </p:sp>
      <p:sp>
        <p:nvSpPr>
          <p:cNvPr id="5" name="正方形/長方形 4"/>
          <p:cNvSpPr/>
          <p:nvPr/>
        </p:nvSpPr>
        <p:spPr>
          <a:xfrm>
            <a:off x="115910" y="2176512"/>
            <a:ext cx="6788044" cy="478414"/>
          </a:xfrm>
          <a:prstGeom prst="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t>当事者自身の力を引き出して解決する技術を体得</a:t>
            </a:r>
            <a:endParaRPr lang="en-US" altLang="ja-JP" sz="2400" b="1" dirty="0"/>
          </a:p>
        </p:txBody>
      </p:sp>
      <p:sp>
        <p:nvSpPr>
          <p:cNvPr id="6" name="テキスト ボックス 5"/>
          <p:cNvSpPr txBox="1"/>
          <p:nvPr/>
        </p:nvSpPr>
        <p:spPr>
          <a:xfrm>
            <a:off x="332509" y="3268806"/>
            <a:ext cx="6479538" cy="6175217"/>
          </a:xfrm>
          <a:prstGeom prst="rect">
            <a:avLst/>
          </a:prstGeom>
          <a:noFill/>
        </p:spPr>
        <p:txBody>
          <a:bodyPr wrap="square" rtlCol="0">
            <a:spAutoFit/>
          </a:bodyPr>
          <a:lstStyle/>
          <a:p>
            <a:pPr algn="just">
              <a:tabLst>
                <a:tab pos="551815" algn="l"/>
              </a:tabLst>
            </a:pPr>
            <a:endParaRPr lang="en-US" altLang="ja-JP" sz="1200" b="1" dirty="0"/>
          </a:p>
          <a:p>
            <a:pPr algn="just">
              <a:lnSpc>
                <a:spcPts val="2000"/>
              </a:lnSpc>
              <a:tabLst>
                <a:tab pos="551815" algn="l"/>
              </a:tabLst>
            </a:pPr>
            <a:r>
              <a:rPr lang="ja-JP" altLang="en-US" sz="1400" kern="0" dirty="0">
                <a:solidFill>
                  <a:srgbClr val="000000"/>
                </a:solidFill>
                <a:effectLst/>
                <a:latin typeface="+mj-ea"/>
                <a:ea typeface="+mj-ea"/>
                <a:cs typeface="ＭＳ Ｐゴシック" panose="020B0600070205080204" pitchFamily="50" charset="-128"/>
              </a:rPr>
              <a:t>　</a:t>
            </a:r>
            <a:r>
              <a:rPr lang="ja-JP" altLang="ja-JP" sz="1400" kern="0" dirty="0">
                <a:solidFill>
                  <a:srgbClr val="000000"/>
                </a:solidFill>
                <a:effectLst/>
                <a:latin typeface="+mj-ea"/>
                <a:ea typeface="+mj-ea"/>
                <a:cs typeface="ＭＳ Ｐゴシック" panose="020B0600070205080204" pitchFamily="50" charset="-128"/>
              </a:rPr>
              <a:t>当事者の納得を得られる良い調停を進めるための方法を体得することを目的とし、調停人養成講座（</a:t>
            </a:r>
            <a:r>
              <a:rPr lang="en-US" altLang="ja-JP" sz="1400" kern="0" dirty="0">
                <a:solidFill>
                  <a:srgbClr val="000000"/>
                </a:solidFill>
                <a:effectLst/>
                <a:latin typeface="+mj-ea"/>
                <a:ea typeface="+mj-ea"/>
                <a:cs typeface="ＭＳ Ｐゴシック" panose="020B0600070205080204" pitchFamily="50" charset="-128"/>
              </a:rPr>
              <a:t>2</a:t>
            </a:r>
            <a:r>
              <a:rPr lang="ja-JP" altLang="ja-JP" sz="1400" kern="0" dirty="0">
                <a:solidFill>
                  <a:srgbClr val="000000"/>
                </a:solidFill>
                <a:effectLst/>
                <a:latin typeface="+mj-ea"/>
                <a:ea typeface="+mj-ea"/>
                <a:cs typeface="ＭＳ Ｐゴシック" panose="020B0600070205080204" pitchFamily="50" charset="-128"/>
              </a:rPr>
              <a:t>日間）の開催を企画します。実務的な調停技術、調停理論をより深く考える内容です。講義、ワーク、ディスカッション、ロールプレイ等を通じて、調停の技法を学びます。</a:t>
            </a:r>
            <a:endParaRPr lang="ja-JP" altLang="ja-JP" sz="1400" kern="100" dirty="0">
              <a:effectLst/>
              <a:latin typeface="+mj-ea"/>
              <a:ea typeface="+mj-ea"/>
              <a:cs typeface="Times New Roman" panose="02020603050405020304" pitchFamily="18" charset="0"/>
            </a:endParaRPr>
          </a:p>
          <a:p>
            <a:pPr algn="just">
              <a:tabLst>
                <a:tab pos="551815" algn="l"/>
              </a:tabLst>
            </a:pPr>
            <a:endParaRPr lang="en-US" altLang="ja-JP" sz="1200" dirty="0">
              <a:latin typeface="+mj-ea"/>
              <a:ea typeface="+mj-ea"/>
            </a:endParaRPr>
          </a:p>
          <a:p>
            <a:pPr algn="just">
              <a:tabLst>
                <a:tab pos="551815" algn="l"/>
              </a:tabLst>
            </a:pPr>
            <a:r>
              <a:rPr lang="ja-JP" altLang="en-US" sz="1200" b="1" dirty="0">
                <a:latin typeface="+mj-ea"/>
                <a:ea typeface="+mj-ea"/>
              </a:rPr>
              <a:t>日時：　 </a:t>
            </a:r>
            <a:r>
              <a:rPr lang="en-US" altLang="ja-JP" sz="1200" b="1" dirty="0">
                <a:latin typeface="+mj-ea"/>
                <a:ea typeface="+mj-ea"/>
              </a:rPr>
              <a:t>2023</a:t>
            </a:r>
            <a:r>
              <a:rPr lang="ja-JP" altLang="en-US" sz="1200" b="1" dirty="0">
                <a:latin typeface="+mj-ea"/>
                <a:ea typeface="+mj-ea"/>
              </a:rPr>
              <a:t>年 </a:t>
            </a:r>
            <a:r>
              <a:rPr lang="en-US" altLang="ja-JP" sz="1200" b="1" dirty="0">
                <a:latin typeface="+mj-ea"/>
                <a:ea typeface="+mj-ea"/>
              </a:rPr>
              <a:t>9</a:t>
            </a:r>
            <a:r>
              <a:rPr lang="ja-JP" altLang="en-US" sz="1200" b="1" dirty="0">
                <a:latin typeface="+mj-ea"/>
                <a:ea typeface="+mj-ea"/>
              </a:rPr>
              <a:t>月</a:t>
            </a:r>
            <a:r>
              <a:rPr lang="en-US" altLang="ja-JP" sz="1200" b="1" dirty="0">
                <a:latin typeface="+mj-ea"/>
                <a:ea typeface="+mj-ea"/>
              </a:rPr>
              <a:t>16</a:t>
            </a:r>
            <a:r>
              <a:rPr lang="ja-JP" altLang="en-US" sz="1200" b="1" dirty="0">
                <a:latin typeface="+mj-ea"/>
                <a:ea typeface="+mj-ea"/>
              </a:rPr>
              <a:t>日 </a:t>
            </a:r>
            <a:r>
              <a:rPr lang="en-US" altLang="ja-JP" sz="1200" b="1" dirty="0">
                <a:latin typeface="+mj-ea"/>
                <a:ea typeface="+mj-ea"/>
              </a:rPr>
              <a:t>(</a:t>
            </a:r>
            <a:r>
              <a:rPr lang="ja-JP" altLang="en-US" sz="1200" b="1" dirty="0">
                <a:latin typeface="+mj-ea"/>
                <a:ea typeface="+mj-ea"/>
              </a:rPr>
              <a:t>土</a:t>
            </a:r>
            <a:r>
              <a:rPr lang="en-US" altLang="ja-JP" sz="1200" b="1" dirty="0">
                <a:latin typeface="+mj-ea"/>
                <a:ea typeface="+mj-ea"/>
              </a:rPr>
              <a:t>)</a:t>
            </a:r>
            <a:r>
              <a:rPr lang="ja-JP" altLang="en-US" sz="1200" b="1" dirty="0">
                <a:latin typeface="+mj-ea"/>
                <a:ea typeface="+mj-ea"/>
              </a:rPr>
              <a:t>～</a:t>
            </a:r>
            <a:r>
              <a:rPr lang="en-US" altLang="ja-JP" sz="1200" b="1" dirty="0">
                <a:latin typeface="+mj-ea"/>
                <a:ea typeface="+mj-ea"/>
              </a:rPr>
              <a:t>17</a:t>
            </a:r>
            <a:r>
              <a:rPr lang="ja-JP" altLang="en-US" sz="1200" b="1" dirty="0">
                <a:latin typeface="+mj-ea"/>
                <a:ea typeface="+mj-ea"/>
              </a:rPr>
              <a:t>日</a:t>
            </a:r>
            <a:r>
              <a:rPr lang="en-US" altLang="ja-JP" sz="1200" b="1" dirty="0">
                <a:latin typeface="+mj-ea"/>
                <a:ea typeface="+mj-ea"/>
              </a:rPr>
              <a:t>(</a:t>
            </a:r>
            <a:r>
              <a:rPr lang="ja-JP" altLang="en-US" sz="1200" b="1" dirty="0">
                <a:latin typeface="+mj-ea"/>
                <a:ea typeface="+mj-ea"/>
              </a:rPr>
              <a:t>日</a:t>
            </a:r>
            <a:r>
              <a:rPr lang="en-US" altLang="ja-JP" sz="1200" b="1" dirty="0">
                <a:latin typeface="+mj-ea"/>
                <a:ea typeface="+mj-ea"/>
              </a:rPr>
              <a:t>)</a:t>
            </a:r>
            <a:r>
              <a:rPr lang="ja-JP" altLang="en-US" sz="1200" b="1" dirty="0">
                <a:latin typeface="+mj-ea"/>
                <a:ea typeface="+mj-ea"/>
              </a:rPr>
              <a:t>　</a:t>
            </a:r>
            <a:r>
              <a:rPr lang="en-US" altLang="ja-JP" sz="1200" b="1" dirty="0">
                <a:latin typeface="+mj-ea"/>
                <a:ea typeface="+mj-ea"/>
              </a:rPr>
              <a:t>10:00</a:t>
            </a:r>
            <a:r>
              <a:rPr lang="ja-JP" altLang="en-US" sz="1200" b="1" dirty="0">
                <a:latin typeface="+mj-ea"/>
                <a:ea typeface="+mj-ea"/>
              </a:rPr>
              <a:t>～</a:t>
            </a:r>
            <a:r>
              <a:rPr lang="en-US" altLang="ja-JP" sz="1200" b="1" dirty="0">
                <a:latin typeface="+mj-ea"/>
                <a:ea typeface="+mj-ea"/>
              </a:rPr>
              <a:t>17:00</a:t>
            </a:r>
            <a:r>
              <a:rPr lang="ja-JP" altLang="en-US" sz="1200" b="1" dirty="0">
                <a:latin typeface="+mj-ea"/>
                <a:ea typeface="+mj-ea"/>
              </a:rPr>
              <a:t>　</a:t>
            </a:r>
            <a:r>
              <a:rPr lang="en-US" altLang="ja-JP" sz="1200" b="1" dirty="0">
                <a:latin typeface="+mj-ea"/>
                <a:ea typeface="+mj-ea"/>
              </a:rPr>
              <a:t>(</a:t>
            </a:r>
            <a:r>
              <a:rPr lang="ja-JP" altLang="en-US" sz="1200" b="1" dirty="0">
                <a:latin typeface="+mj-ea"/>
                <a:ea typeface="+mj-ea"/>
              </a:rPr>
              <a:t>昼食休憩、コーヒーブレイクあり）</a:t>
            </a:r>
            <a:endParaRPr lang="en-US" altLang="ja-JP" sz="1200" b="1" dirty="0">
              <a:latin typeface="+mj-ea"/>
              <a:ea typeface="+mj-ea"/>
            </a:endParaRPr>
          </a:p>
          <a:p>
            <a:pPr algn="just">
              <a:tabLst>
                <a:tab pos="551815" algn="l"/>
              </a:tabLst>
            </a:pPr>
            <a:endParaRPr lang="en-US" altLang="ja-JP" sz="1200" b="1" dirty="0">
              <a:latin typeface="+mj-ea"/>
              <a:ea typeface="+mj-ea"/>
            </a:endParaRPr>
          </a:p>
          <a:p>
            <a:pPr algn="just">
              <a:tabLst>
                <a:tab pos="551815" algn="l"/>
              </a:tabLst>
            </a:pPr>
            <a:r>
              <a:rPr lang="ja-JP" altLang="en-US" sz="1200" b="1" dirty="0">
                <a:latin typeface="+mj-ea"/>
                <a:ea typeface="+mj-ea"/>
              </a:rPr>
              <a:t>対象：　 調停、和解あっせんなど、話合いによる解決のための技法を体系的に学びたい方</a:t>
            </a:r>
            <a:endParaRPr lang="en-US" altLang="ja-JP" sz="1200" b="1" dirty="0">
              <a:latin typeface="+mj-ea"/>
              <a:ea typeface="+mj-ea"/>
            </a:endParaRPr>
          </a:p>
          <a:p>
            <a:pPr algn="just">
              <a:tabLst>
                <a:tab pos="551815" algn="l"/>
              </a:tabLst>
            </a:pPr>
            <a:r>
              <a:rPr lang="ja-JP" altLang="en-US" sz="1200" dirty="0">
                <a:latin typeface="+mj-ea"/>
                <a:ea typeface="+mj-ea"/>
              </a:rPr>
              <a:t>　たとえば・・・</a:t>
            </a:r>
            <a:endParaRPr lang="en-US" altLang="ja-JP" sz="1200" dirty="0">
              <a:latin typeface="+mj-ea"/>
              <a:ea typeface="+mj-ea"/>
            </a:endParaRPr>
          </a:p>
          <a:p>
            <a:pPr marL="685800" lvl="1" indent="-228600">
              <a:buFont typeface="+mj-ea"/>
              <a:buAutoNum type="circleNumDbPlain"/>
              <a:tabLst>
                <a:tab pos="551815" algn="l"/>
              </a:tabLst>
            </a:pPr>
            <a:r>
              <a:rPr lang="ja-JP" altLang="en-US" sz="1200" dirty="0">
                <a:latin typeface="+mj-ea"/>
                <a:ea typeface="+mj-ea"/>
              </a:rPr>
              <a:t>裁判所で民事調停・家事調停に関わっておられる方</a:t>
            </a:r>
            <a:endParaRPr lang="en-US" altLang="ja-JP" sz="1200" dirty="0">
              <a:latin typeface="+mj-ea"/>
              <a:ea typeface="+mj-ea"/>
            </a:endParaRPr>
          </a:p>
          <a:p>
            <a:pPr marL="685800" lvl="1" indent="-228600">
              <a:buFont typeface="+mj-ea"/>
              <a:buAutoNum type="circleNumDbPlain"/>
              <a:tabLst>
                <a:tab pos="551815" algn="l"/>
              </a:tabLst>
            </a:pPr>
            <a:r>
              <a:rPr lang="en-US" altLang="ja-JP" sz="1200" dirty="0">
                <a:latin typeface="+mj-ea"/>
                <a:ea typeface="+mj-ea"/>
              </a:rPr>
              <a:t>ADR</a:t>
            </a:r>
            <a:r>
              <a:rPr lang="ja-JP" altLang="en-US" sz="1200" dirty="0">
                <a:latin typeface="+mj-ea"/>
                <a:ea typeface="+mj-ea"/>
              </a:rPr>
              <a:t>機関で和解あっせん人をされている方・和解あっせん人候補者の方</a:t>
            </a:r>
            <a:endParaRPr lang="en-US" altLang="ja-JP" sz="1200" dirty="0">
              <a:latin typeface="+mj-ea"/>
              <a:ea typeface="+mj-ea"/>
            </a:endParaRPr>
          </a:p>
          <a:p>
            <a:pPr marL="685800" lvl="1" indent="-228600">
              <a:buFont typeface="+mj-ea"/>
              <a:buAutoNum type="circleNumDbPlain"/>
              <a:tabLst>
                <a:tab pos="551815" algn="l"/>
              </a:tabLst>
            </a:pPr>
            <a:r>
              <a:rPr lang="ja-JP" altLang="en-US" sz="1200" dirty="0">
                <a:latin typeface="+mj-ea"/>
                <a:ea typeface="+mj-ea"/>
              </a:rPr>
              <a:t>企業法務・人事などで、自社内のトラブルの解決に当たられている方</a:t>
            </a:r>
            <a:endParaRPr lang="en-US" altLang="ja-JP" sz="1200" dirty="0">
              <a:latin typeface="+mj-ea"/>
              <a:ea typeface="+mj-ea"/>
            </a:endParaRPr>
          </a:p>
          <a:p>
            <a:pPr marL="685800" lvl="1" indent="-228600">
              <a:buFont typeface="+mj-ea"/>
              <a:buAutoNum type="circleNumDbPlain"/>
              <a:tabLst>
                <a:tab pos="551815" algn="l"/>
              </a:tabLst>
            </a:pPr>
            <a:r>
              <a:rPr lang="ja-JP" altLang="en-US" sz="1200" dirty="0">
                <a:latin typeface="+mj-ea"/>
                <a:ea typeface="+mj-ea"/>
              </a:rPr>
              <a:t>弁護士、司法書士、行政書士、社労士等で</a:t>
            </a:r>
            <a:r>
              <a:rPr lang="en-US" altLang="ja-JP" sz="1200" dirty="0">
                <a:latin typeface="+mj-ea"/>
                <a:ea typeface="+mj-ea"/>
              </a:rPr>
              <a:t>ADR</a:t>
            </a:r>
            <a:r>
              <a:rPr lang="ja-JP" altLang="en-US" sz="1200" dirty="0">
                <a:latin typeface="+mj-ea"/>
                <a:ea typeface="+mj-ea"/>
              </a:rPr>
              <a:t>に関心がある方</a:t>
            </a:r>
            <a:endParaRPr lang="en-US" altLang="ja-JP" sz="1200" dirty="0">
              <a:latin typeface="+mj-ea"/>
              <a:ea typeface="+mj-ea"/>
            </a:endParaRPr>
          </a:p>
          <a:p>
            <a:pPr marL="685800" lvl="1" indent="-228600">
              <a:buFont typeface="+mj-ea"/>
              <a:buAutoNum type="circleNumDbPlain"/>
              <a:tabLst>
                <a:tab pos="551815" algn="l"/>
              </a:tabLst>
            </a:pPr>
            <a:r>
              <a:rPr lang="ja-JP" altLang="en-US" sz="1200" dirty="0">
                <a:latin typeface="+mj-ea"/>
                <a:ea typeface="+mj-ea"/>
              </a:rPr>
              <a:t>マンション管理組合でマンション内の問題の解決に当たられている方</a:t>
            </a:r>
            <a:endParaRPr lang="en-US" altLang="ja-JP" sz="1200" dirty="0">
              <a:latin typeface="+mj-ea"/>
              <a:ea typeface="+mj-ea"/>
            </a:endParaRPr>
          </a:p>
          <a:p>
            <a:pPr marL="685800" lvl="1" indent="-228600">
              <a:buFont typeface="+mj-ea"/>
              <a:buAutoNum type="circleNumDbPlain"/>
              <a:tabLst>
                <a:tab pos="551815" algn="l"/>
              </a:tabLst>
            </a:pPr>
            <a:r>
              <a:rPr lang="ja-JP" altLang="en-US" sz="1200" dirty="0">
                <a:latin typeface="+mj-ea"/>
                <a:ea typeface="+mj-ea"/>
              </a:rPr>
              <a:t>その他、お仕事や地域活動等で、話合いや交渉に当たられている方　　　　　　</a:t>
            </a:r>
            <a:r>
              <a:rPr lang="ja-JP" altLang="en-US" sz="1200" b="1" dirty="0">
                <a:latin typeface="+mj-ea"/>
                <a:ea typeface="+mj-ea"/>
              </a:rPr>
              <a:t>　</a:t>
            </a:r>
            <a:endParaRPr lang="en-US" altLang="ja-JP" sz="1200" b="1" dirty="0">
              <a:latin typeface="+mj-ea"/>
              <a:ea typeface="+mj-ea"/>
            </a:endParaRPr>
          </a:p>
          <a:p>
            <a:pPr algn="just">
              <a:tabLst>
                <a:tab pos="551815" algn="l"/>
              </a:tabLst>
            </a:pPr>
            <a:endParaRPr lang="en-US" altLang="ja-JP" sz="1200" b="1" dirty="0">
              <a:latin typeface="+mj-ea"/>
              <a:ea typeface="+mj-ea"/>
            </a:endParaRPr>
          </a:p>
          <a:p>
            <a:pPr algn="just">
              <a:tabLst>
                <a:tab pos="551815" algn="l"/>
              </a:tabLst>
            </a:pPr>
            <a:r>
              <a:rPr kumimoji="1" lang="ja-JP" altLang="en-US" sz="1200" b="1" dirty="0">
                <a:latin typeface="+mj-ea"/>
                <a:ea typeface="+mj-ea"/>
              </a:rPr>
              <a:t>講師：　　</a:t>
            </a:r>
            <a:r>
              <a:rPr lang="ja-JP" altLang="ja-JP" sz="1200" kern="100" dirty="0">
                <a:effectLst/>
                <a:latin typeface="+mj-ea"/>
                <a:ea typeface="+mj-ea"/>
                <a:cs typeface="Times New Roman" panose="02020603050405020304" pitchFamily="18" charset="0"/>
              </a:rPr>
              <a:t>稲葉一人（</a:t>
            </a:r>
            <a:r>
              <a:rPr lang="ja-JP" altLang="en-US" sz="1200" kern="100" dirty="0">
                <a:effectLst/>
                <a:latin typeface="+mj-ea"/>
                <a:ea typeface="+mj-ea"/>
                <a:cs typeface="Times New Roman" panose="02020603050405020304" pitchFamily="18" charset="0"/>
              </a:rPr>
              <a:t>弁護士（いなば法律事務所）・元大阪地方裁判所判事</a:t>
            </a:r>
            <a:r>
              <a:rPr lang="ja-JP" altLang="ja-JP" sz="1200" kern="100" dirty="0">
                <a:effectLst/>
                <a:latin typeface="+mj-ea"/>
                <a:ea typeface="+mj-ea"/>
                <a:cs typeface="Times New Roman" panose="02020603050405020304" pitchFamily="18" charset="0"/>
              </a:rPr>
              <a:t>）</a:t>
            </a:r>
            <a:endParaRPr lang="en-US" altLang="ja-JP" sz="1200" kern="100" dirty="0">
              <a:effectLst/>
              <a:latin typeface="+mj-ea"/>
              <a:ea typeface="+mj-ea"/>
              <a:cs typeface="Times New Roman" panose="02020603050405020304" pitchFamily="18" charset="0"/>
            </a:endParaRPr>
          </a:p>
          <a:p>
            <a:pPr algn="just">
              <a:tabLst>
                <a:tab pos="551815" algn="l"/>
              </a:tabLst>
            </a:pPr>
            <a:r>
              <a:rPr lang="ja-JP" altLang="en-US" sz="1200" kern="100" dirty="0">
                <a:effectLst/>
                <a:latin typeface="+mj-ea"/>
                <a:ea typeface="+mj-ea"/>
                <a:cs typeface="Times New Roman" panose="02020603050405020304" pitchFamily="18" charset="0"/>
              </a:rPr>
              <a:t>　　　 　　</a:t>
            </a:r>
            <a:r>
              <a:rPr lang="ja-JP" altLang="ja-JP" sz="1200" kern="100" dirty="0">
                <a:effectLst/>
                <a:latin typeface="+mj-ea"/>
                <a:ea typeface="+mj-ea"/>
                <a:cs typeface="Times New Roman" panose="02020603050405020304" pitchFamily="18" charset="0"/>
              </a:rPr>
              <a:t>入江秀晃（九州大学大学院法学研究院・法科大学院教授（紛争管理論））</a:t>
            </a:r>
            <a:endParaRPr lang="en-US" altLang="ja-JP" sz="1200" kern="100" dirty="0">
              <a:latin typeface="+mj-ea"/>
              <a:ea typeface="+mj-ea"/>
              <a:cs typeface="Times New Roman" panose="02020603050405020304" pitchFamily="18" charset="0"/>
            </a:endParaRPr>
          </a:p>
          <a:p>
            <a:pPr algn="just">
              <a:tabLst>
                <a:tab pos="551815" algn="l"/>
              </a:tabLst>
            </a:pPr>
            <a:r>
              <a:rPr lang="ja-JP" altLang="en-US" sz="1200" kern="100" dirty="0">
                <a:effectLst/>
                <a:latin typeface="+mj-ea"/>
                <a:ea typeface="+mj-ea"/>
                <a:cs typeface="Times New Roman" panose="02020603050405020304" pitchFamily="18" charset="0"/>
              </a:rPr>
              <a:t>　　　　　　</a:t>
            </a:r>
            <a:endParaRPr lang="en-US" altLang="ja-JP" sz="1200" kern="100" dirty="0">
              <a:effectLst/>
              <a:latin typeface="+mj-ea"/>
              <a:ea typeface="+mj-ea"/>
              <a:cs typeface="Times New Roman" panose="02020603050405020304" pitchFamily="18" charset="0"/>
            </a:endParaRPr>
          </a:p>
          <a:p>
            <a:pPr>
              <a:lnSpc>
                <a:spcPts val="2800"/>
              </a:lnSpc>
              <a:buFont typeface="Arial" pitchFamily="34" charset="0"/>
              <a:buChar char="•"/>
            </a:pPr>
            <a:r>
              <a:rPr kumimoji="1" lang="ja-JP" altLang="en-US" sz="1200" b="1" dirty="0">
                <a:latin typeface="+mj-ea"/>
                <a:ea typeface="+mj-ea"/>
              </a:rPr>
              <a:t>場所：  </a:t>
            </a:r>
            <a:r>
              <a:rPr kumimoji="1" lang="ja-JP" altLang="en-US" sz="1200" dirty="0">
                <a:latin typeface="+mj-ea"/>
                <a:ea typeface="+mj-ea"/>
              </a:rPr>
              <a:t>飯田橋レインボービル</a:t>
            </a:r>
            <a:r>
              <a:rPr lang="en-US" altLang="ja-JP" sz="1200" dirty="0">
                <a:latin typeface="+mj-ea"/>
                <a:ea typeface="+mj-ea"/>
              </a:rPr>
              <a:t>C</a:t>
            </a:r>
            <a:r>
              <a:rPr lang="ja-JP" altLang="en-US" sz="1200" dirty="0">
                <a:latin typeface="+mj-ea"/>
                <a:ea typeface="+mj-ea"/>
              </a:rPr>
              <a:t>・</a:t>
            </a:r>
            <a:r>
              <a:rPr lang="en-US" altLang="ja-JP" sz="1200" dirty="0">
                <a:latin typeface="+mj-ea"/>
                <a:ea typeface="+mj-ea"/>
              </a:rPr>
              <a:t>D</a:t>
            </a:r>
            <a:r>
              <a:rPr kumimoji="1" lang="ja-JP" altLang="en-US" sz="1200" dirty="0">
                <a:latin typeface="+mj-ea"/>
                <a:ea typeface="+mj-ea"/>
              </a:rPr>
              <a:t>会議室</a:t>
            </a:r>
            <a:endParaRPr kumimoji="1" lang="en-US" altLang="ja-JP" sz="1200" dirty="0">
              <a:latin typeface="+mj-ea"/>
              <a:ea typeface="+mj-ea"/>
            </a:endParaRPr>
          </a:p>
          <a:p>
            <a:pPr>
              <a:lnSpc>
                <a:spcPts val="2800"/>
              </a:lnSpc>
              <a:buFont typeface="Arial" pitchFamily="34" charset="0"/>
              <a:buChar char="•"/>
            </a:pPr>
            <a:r>
              <a:rPr lang="ja-JP" altLang="en-US" sz="1200" b="1" dirty="0"/>
              <a:t>定員：　</a:t>
            </a:r>
            <a:r>
              <a:rPr lang="en-US" altLang="ja-JP" sz="1200" dirty="0"/>
              <a:t>35</a:t>
            </a:r>
            <a:r>
              <a:rPr lang="ja-JP" altLang="en-US" sz="1200" dirty="0"/>
              <a:t>名　（最少催行人数</a:t>
            </a:r>
            <a:r>
              <a:rPr lang="en-US" altLang="ja-JP" sz="1200" dirty="0"/>
              <a:t>25</a:t>
            </a:r>
            <a:r>
              <a:rPr lang="ja-JP" altLang="en-US" sz="1200" dirty="0"/>
              <a:t>名）</a:t>
            </a:r>
            <a:endParaRPr lang="en-US" altLang="ja-JP" sz="1200" dirty="0"/>
          </a:p>
          <a:p>
            <a:pPr>
              <a:lnSpc>
                <a:spcPts val="2800"/>
              </a:lnSpc>
              <a:buFont typeface="Arial" pitchFamily="34" charset="0"/>
              <a:buChar char="•"/>
            </a:pPr>
            <a:r>
              <a:rPr lang="ja-JP" altLang="en-US" sz="1200" b="1" dirty="0"/>
              <a:t>参加費： </a:t>
            </a:r>
            <a:r>
              <a:rPr lang="ja-JP" altLang="en-US" sz="1200" dirty="0"/>
              <a:t>日本仲裁人協会会員</a:t>
            </a:r>
            <a:r>
              <a:rPr lang="en-US" altLang="ja-JP" sz="1200" dirty="0"/>
              <a:t>3</a:t>
            </a:r>
            <a:r>
              <a:rPr lang="ja-JP" altLang="en-US" sz="1200" dirty="0"/>
              <a:t>万円  非会員</a:t>
            </a:r>
            <a:r>
              <a:rPr lang="en-US" altLang="ja-JP" sz="1200" dirty="0"/>
              <a:t>3</a:t>
            </a:r>
            <a:r>
              <a:rPr lang="ja-JP" altLang="en-US" sz="1200" dirty="0"/>
              <a:t>万</a:t>
            </a:r>
            <a:r>
              <a:rPr lang="en-US" altLang="ja-JP" sz="1200" dirty="0"/>
              <a:t>5000</a:t>
            </a:r>
            <a:r>
              <a:rPr lang="ja-JP" altLang="en-US" sz="1200" dirty="0"/>
              <a:t>円 学生・修習生</a:t>
            </a:r>
            <a:r>
              <a:rPr lang="en-US" altLang="ja-JP" sz="1200" dirty="0"/>
              <a:t>1.5</a:t>
            </a:r>
            <a:r>
              <a:rPr lang="ja-JP" altLang="en-US" sz="1200" dirty="0"/>
              <a:t>万円</a:t>
            </a:r>
            <a:r>
              <a:rPr lang="ja-JP" altLang="en-US" sz="1000" dirty="0"/>
              <a:t>　（資料代含む）</a:t>
            </a:r>
            <a:endParaRPr lang="en-US" altLang="ja-JP" sz="1000" dirty="0"/>
          </a:p>
          <a:p>
            <a:pPr>
              <a:lnSpc>
                <a:spcPts val="2800"/>
              </a:lnSpc>
              <a:buFont typeface="Arial" pitchFamily="34" charset="0"/>
              <a:buChar char="•"/>
            </a:pPr>
            <a:r>
              <a:rPr kumimoji="1" lang="ja-JP" altLang="en-US" sz="1200" b="1" dirty="0"/>
              <a:t>申込方法：　</a:t>
            </a:r>
            <a:r>
              <a:rPr kumimoji="1" lang="ja-JP" altLang="en-US" sz="1200" dirty="0"/>
              <a:t>添付の申込用紙に必要事項を記載して、メールまたは</a:t>
            </a:r>
            <a:r>
              <a:rPr kumimoji="1" lang="en-US" altLang="ja-JP" sz="1200" dirty="0"/>
              <a:t>FAX</a:t>
            </a:r>
            <a:r>
              <a:rPr kumimoji="1" lang="ja-JP" altLang="en-US" sz="1200" dirty="0"/>
              <a:t>でお送り下さい。　</a:t>
            </a:r>
            <a:r>
              <a:rPr kumimoji="1" lang="ja-JP" altLang="en-US" sz="1200" b="1" dirty="0"/>
              <a:t>　</a:t>
            </a:r>
            <a:endParaRPr kumimoji="1" lang="en-US" altLang="ja-JP" sz="1200" b="1" dirty="0"/>
          </a:p>
          <a:p>
            <a:pPr>
              <a:lnSpc>
                <a:spcPts val="2800"/>
              </a:lnSpc>
            </a:pPr>
            <a:r>
              <a:rPr kumimoji="1" lang="ja-JP" altLang="en-US" sz="1200" b="1" dirty="0"/>
              <a:t>　　　　　　　　　　　　　　</a:t>
            </a:r>
            <a:endParaRPr kumimoji="1" lang="en-US" altLang="ja-JP" sz="1200" b="1" dirty="0"/>
          </a:p>
          <a:p>
            <a:pPr>
              <a:lnSpc>
                <a:spcPts val="2800"/>
              </a:lnSpc>
              <a:buFont typeface="Arial" pitchFamily="34" charset="0"/>
              <a:buChar char="•"/>
            </a:pPr>
            <a:r>
              <a:rPr lang="ja-JP" altLang="en-US" sz="1200" b="1" dirty="0"/>
              <a:t>　　　　　　　　　　　　　　　　　　　　　　</a:t>
            </a:r>
            <a:r>
              <a:rPr kumimoji="1" lang="ja-JP" altLang="en-US" sz="1200" b="1" dirty="0"/>
              <a:t>プログラム（予定）や留意事項は</a:t>
            </a:r>
            <a:r>
              <a:rPr kumimoji="1" lang="en-US" altLang="ja-JP" sz="1200" b="1" dirty="0"/>
              <a:t>2</a:t>
            </a:r>
            <a:r>
              <a:rPr kumimoji="1" lang="ja-JP" altLang="en-US" sz="1200" b="1" dirty="0"/>
              <a:t>枚目（裏面）をご覧ください。</a:t>
            </a:r>
          </a:p>
        </p:txBody>
      </p:sp>
      <p:pic>
        <p:nvPicPr>
          <p:cNvPr id="8" name="図 7" descr="文字の書かれた紙&#10;&#10;中程度の精度で自動的に生成された説明">
            <a:extLst>
              <a:ext uri="{FF2B5EF4-FFF2-40B4-BE49-F238E27FC236}">
                <a16:creationId xmlns:a16="http://schemas.microsoft.com/office/drawing/2014/main" id="{1E16458E-5287-4212-9BD7-98E9623E6BE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07203" y="487879"/>
            <a:ext cx="5935499" cy="1709424"/>
          </a:xfrm>
          <a:prstGeom prst="rect">
            <a:avLst/>
          </a:prstGeom>
        </p:spPr>
      </p:pic>
      <p:sp>
        <p:nvSpPr>
          <p:cNvPr id="11" name="思考の吹き出し: 雲形 10">
            <a:extLst>
              <a:ext uri="{FF2B5EF4-FFF2-40B4-BE49-F238E27FC236}">
                <a16:creationId xmlns:a16="http://schemas.microsoft.com/office/drawing/2014/main" id="{C2505BC6-DD12-47D4-BB16-021391AE5017}"/>
              </a:ext>
            </a:extLst>
          </p:cNvPr>
          <p:cNvSpPr/>
          <p:nvPr/>
        </p:nvSpPr>
        <p:spPr>
          <a:xfrm>
            <a:off x="4072945" y="945973"/>
            <a:ext cx="1877096" cy="793237"/>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b="1" dirty="0">
                <a:solidFill>
                  <a:srgbClr val="FF0000"/>
                </a:solidFill>
              </a:rPr>
              <a:t>3</a:t>
            </a:r>
            <a:r>
              <a:rPr kumimoji="1" lang="ja-JP" altLang="en-US" sz="1200" b="1" dirty="0">
                <a:solidFill>
                  <a:srgbClr val="FF0000"/>
                </a:solidFill>
              </a:rPr>
              <a:t>年ぶりの</a:t>
            </a:r>
            <a:endParaRPr kumimoji="1" lang="en-US" altLang="ja-JP" sz="1200" b="1" dirty="0">
              <a:solidFill>
                <a:srgbClr val="FF0000"/>
              </a:solidFill>
            </a:endParaRPr>
          </a:p>
          <a:p>
            <a:pPr algn="ctr"/>
            <a:r>
              <a:rPr kumimoji="1" lang="ja-JP" altLang="en-US" sz="1200" b="1" dirty="0">
                <a:solidFill>
                  <a:srgbClr val="FF0000"/>
                </a:solidFill>
              </a:rPr>
              <a:t>リアル開催です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DF0A6BA-DC7E-4C66-80CF-62A6F7B1C3F8}"/>
              </a:ext>
            </a:extLst>
          </p:cNvPr>
          <p:cNvSpPr>
            <a:spLocks noGrp="1"/>
          </p:cNvSpPr>
          <p:nvPr>
            <p:ph idx="1"/>
          </p:nvPr>
        </p:nvSpPr>
        <p:spPr>
          <a:xfrm>
            <a:off x="342900" y="1245740"/>
            <a:ext cx="6172200" cy="8503567"/>
          </a:xfrm>
        </p:spPr>
        <p:txBody>
          <a:bodyPr>
            <a:normAutofit/>
          </a:bodyPr>
          <a:lstStyle/>
          <a:p>
            <a:pPr marL="0" indent="0">
              <a:buNone/>
            </a:pPr>
            <a:r>
              <a:rPr kumimoji="1" lang="ja-JP" altLang="en-US" sz="1600" b="1" dirty="0">
                <a:solidFill>
                  <a:srgbClr val="FF0000"/>
                </a:solidFill>
              </a:rPr>
              <a:t>プログラム（予定）</a:t>
            </a:r>
            <a:endParaRPr kumimoji="1" lang="en-US" altLang="ja-JP" sz="1600" b="1" dirty="0">
              <a:solidFill>
                <a:srgbClr val="FF0000"/>
              </a:solidFill>
            </a:endParaRPr>
          </a:p>
          <a:p>
            <a:r>
              <a:rPr lang="en-US" altLang="ja-JP" sz="1200" b="1" dirty="0"/>
              <a:t>1</a:t>
            </a:r>
            <a:r>
              <a:rPr lang="ja-JP" altLang="en-US" sz="1200" b="1" dirty="0"/>
              <a:t>日目（</a:t>
            </a:r>
            <a:r>
              <a:rPr lang="en-US" altLang="ja-JP" sz="1200" b="1" dirty="0"/>
              <a:t>10:00~17:00)</a:t>
            </a:r>
          </a:p>
          <a:p>
            <a:pPr lvl="1">
              <a:buFont typeface="Wingdings" panose="05000000000000000000" pitchFamily="2" charset="2"/>
              <a:buChar char="l"/>
            </a:pPr>
            <a:r>
              <a:rPr lang="ja-JP" altLang="en-US" sz="1200" dirty="0"/>
              <a:t>導入</a:t>
            </a:r>
            <a:endParaRPr lang="en-US" altLang="ja-JP" sz="1200" dirty="0"/>
          </a:p>
          <a:p>
            <a:pPr lvl="1">
              <a:buFont typeface="Wingdings" panose="05000000000000000000" pitchFamily="2" charset="2"/>
              <a:buChar char="l"/>
            </a:pPr>
            <a:r>
              <a:rPr lang="ja-JP" altLang="en-US" sz="1200" dirty="0"/>
              <a:t>交渉を試みる</a:t>
            </a:r>
            <a:endParaRPr lang="en-US" altLang="ja-JP" sz="1200" dirty="0"/>
          </a:p>
          <a:p>
            <a:pPr lvl="1">
              <a:buFont typeface="Wingdings" panose="05000000000000000000" pitchFamily="2" charset="2"/>
              <a:buChar char="l"/>
            </a:pPr>
            <a:r>
              <a:rPr lang="ja-JP" altLang="en-US" sz="1200" dirty="0"/>
              <a:t>調停を見る（具体的事例の即興で実演から学ぶ）</a:t>
            </a:r>
            <a:endParaRPr lang="en-US" altLang="ja-JP" sz="1200" dirty="0"/>
          </a:p>
          <a:p>
            <a:pPr marL="457200" lvl="1" indent="0">
              <a:buNone/>
            </a:pPr>
            <a:endParaRPr lang="en-US" altLang="ja-JP" sz="1200" dirty="0"/>
          </a:p>
          <a:p>
            <a:r>
              <a:rPr kumimoji="1" lang="en-US" altLang="ja-JP" sz="1200" b="1" dirty="0"/>
              <a:t>2</a:t>
            </a:r>
            <a:r>
              <a:rPr kumimoji="1" lang="ja-JP" altLang="en-US" sz="1200" b="1" dirty="0"/>
              <a:t>日目</a:t>
            </a:r>
            <a:r>
              <a:rPr lang="en-US" altLang="ja-JP" sz="1200" b="1" dirty="0"/>
              <a:t>(10:00~17:00)</a:t>
            </a:r>
          </a:p>
          <a:p>
            <a:pPr lvl="1">
              <a:buFont typeface="Wingdings" panose="05000000000000000000" pitchFamily="2" charset="2"/>
              <a:buChar char="l"/>
            </a:pPr>
            <a:r>
              <a:rPr lang="ja-JP" altLang="en-US" sz="1200" dirty="0"/>
              <a:t>調停を始めるーいかに土俵を作るか</a:t>
            </a:r>
            <a:endParaRPr lang="en-US" altLang="ja-JP" sz="1200" dirty="0"/>
          </a:p>
          <a:p>
            <a:pPr lvl="1">
              <a:buFont typeface="Wingdings" panose="05000000000000000000" pitchFamily="2" charset="2"/>
              <a:buChar char="l"/>
            </a:pPr>
            <a:r>
              <a:rPr kumimoji="1" lang="ja-JP" altLang="en-US" sz="1200" dirty="0"/>
              <a:t>調停を拡げる</a:t>
            </a:r>
            <a:r>
              <a:rPr kumimoji="1" lang="en-US" altLang="ja-JP" sz="1200" dirty="0"/>
              <a:t>―</a:t>
            </a:r>
            <a:r>
              <a:rPr kumimoji="1" lang="ja-JP" altLang="en-US" sz="1200" dirty="0"/>
              <a:t>「聴く」から「課題」へ</a:t>
            </a:r>
            <a:endParaRPr kumimoji="1" lang="en-US" altLang="ja-JP" sz="1200" dirty="0"/>
          </a:p>
          <a:p>
            <a:pPr lvl="1">
              <a:buFont typeface="Wingdings" panose="05000000000000000000" pitchFamily="2" charset="2"/>
              <a:buChar char="l"/>
            </a:pPr>
            <a:r>
              <a:rPr lang="ja-JP" altLang="en-US" sz="1200" dirty="0"/>
              <a:t>調停ロールプレイ</a:t>
            </a:r>
            <a:endParaRPr lang="en-US" altLang="ja-JP" sz="1200" dirty="0"/>
          </a:p>
          <a:p>
            <a:pPr marL="457200" lvl="1" indent="0">
              <a:buNone/>
            </a:pPr>
            <a:endParaRPr lang="en-US" altLang="ja-JP" sz="1200" dirty="0"/>
          </a:p>
          <a:p>
            <a:pPr marL="57150" indent="0">
              <a:buNone/>
            </a:pPr>
            <a:r>
              <a:rPr lang="ja-JP" altLang="en-US" sz="1600" b="1" kern="0" dirty="0">
                <a:solidFill>
                  <a:srgbClr val="FF0000"/>
                </a:solidFill>
                <a:effectLst/>
                <a:latin typeface="+mj-ea"/>
                <a:ea typeface="+mj-ea"/>
                <a:cs typeface="Times New Roman" panose="02020603050405020304" pitchFamily="18" charset="0"/>
              </a:rPr>
              <a:t>留意事項</a:t>
            </a:r>
            <a:endParaRPr lang="en-US"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昼食の用意はありませんので、各自ご用意下さい。</a:t>
            </a:r>
          </a:p>
          <a:p>
            <a:pPr algn="just">
              <a:tabLst>
                <a:tab pos="533400" algn="l"/>
              </a:tabLst>
            </a:pP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テキストは初日に配布いたします。</a:t>
            </a:r>
          </a:p>
          <a:p>
            <a:pPr algn="just">
              <a:tabLst>
                <a:tab pos="533400" algn="l"/>
              </a:tabLst>
            </a:pP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初日の</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9</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16</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日（土）の講義後、会場近くで講師との懇親会</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を予定しております（参加費有料）。奮ってご参加下さい。参加の可否については、初日に伺います。</a:t>
            </a:r>
          </a:p>
          <a:p>
            <a:pPr algn="just">
              <a:tabLst>
                <a:tab pos="533400" algn="l"/>
              </a:tabLst>
            </a:pP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本講座の復習等、私的な利用に留まる限り、本講座の板書・ホワイトボード・授業風景等のカメラ撮影（静止画）は可能です。もっとも、受講者を撮影する場合は被撮影者の同意を得るようご留意下さい。また、本講座の録音・動画撮影はご遠慮下さい。</a:t>
            </a:r>
          </a:p>
          <a:p>
            <a:pPr algn="just"/>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受講料のお振込み方法につきましては、お申込みの後、お申込者が開講の人数に達したことを確認次第、別途</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E</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メール等で当協会よりご連絡いたします。</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E</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メール等にて指定させていただいた銀行口座に、受講料をお振り込み下さい。受講料全額のお振込みをもって、申込手続完了となりますので、ご注意ください。</a:t>
            </a:r>
          </a:p>
          <a:p>
            <a:pPr algn="just">
              <a:tabLst>
                <a:tab pos="533400" algn="l"/>
              </a:tabLst>
            </a:pPr>
            <a:r>
              <a:rPr lang="ja-JP" altLang="ja-JP" sz="1100" u="sng" kern="100" dirty="0">
                <a:effectLst/>
                <a:latin typeface="Century" panose="02040604050505020304" pitchFamily="18" charset="0"/>
                <a:ea typeface="ＭＳ 明朝" panose="02020609040205080304" pitchFamily="17" charset="-128"/>
                <a:cs typeface="Times New Roman" panose="02020603050405020304" pitchFamily="18" charset="0"/>
              </a:rPr>
              <a:t>開講決定後のキャンセルには応じかねますので、ご了承下さい。</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tabLst>
                <a:tab pos="533400" algn="l"/>
              </a:tabLst>
            </a:pPr>
            <a:r>
              <a:rPr lang="ja-JP" altLang="ja-JP" sz="1100" u="sng" kern="100" dirty="0">
                <a:effectLst/>
                <a:latin typeface="Century" panose="02040604050505020304" pitchFamily="18" charset="0"/>
                <a:ea typeface="ＭＳ 明朝" panose="02020609040205080304" pitchFamily="17" charset="-128"/>
                <a:cs typeface="Times New Roman" panose="02020603050405020304" pitchFamily="18" charset="0"/>
              </a:rPr>
              <a:t>キャンセルにつきましては、返金の振込手数料をご負担いただきますので、ご了承下さい。</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57150" indent="0">
              <a:buNone/>
            </a:pPr>
            <a:endParaRPr kumimoji="1" lang="en-US" altLang="ja-JP" sz="1600" b="1" dirty="0">
              <a:solidFill>
                <a:srgbClr val="FF0000"/>
              </a:solidFill>
              <a:latin typeface="+mj-ea"/>
              <a:ea typeface="+mj-ea"/>
            </a:endParaRPr>
          </a:p>
        </p:txBody>
      </p:sp>
      <p:sp>
        <p:nvSpPr>
          <p:cNvPr id="4" name="タイトル 1">
            <a:extLst>
              <a:ext uri="{FF2B5EF4-FFF2-40B4-BE49-F238E27FC236}">
                <a16:creationId xmlns:a16="http://schemas.microsoft.com/office/drawing/2014/main" id="{A0ADFF0E-7309-4EB4-BE9F-BD404512A9A1}"/>
              </a:ext>
            </a:extLst>
          </p:cNvPr>
          <p:cNvSpPr>
            <a:spLocks noGrp="1"/>
          </p:cNvSpPr>
          <p:nvPr>
            <p:ph type="title"/>
          </p:nvPr>
        </p:nvSpPr>
        <p:spPr>
          <a:xfrm>
            <a:off x="342900" y="396875"/>
            <a:ext cx="6172200" cy="635582"/>
          </a:xfrm>
        </p:spPr>
        <p:txBody>
          <a:bodyPr>
            <a:noAutofit/>
            <a:scene3d>
              <a:camera prst="orthographicFront"/>
              <a:lightRig rig="threePt" dir="t"/>
            </a:scene3d>
            <a:sp3d extrusionH="57150">
              <a:bevelT w="38100" h="38100"/>
            </a:sp3d>
          </a:bodyPr>
          <a:lstStyle/>
          <a:p>
            <a:r>
              <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調停人（</a:t>
            </a:r>
            <a:r>
              <a:rPr kumimoji="1" lang="en-US" altLang="ja-JP"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mediator</a:t>
            </a:r>
            <a:r>
              <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）養成講座　</a:t>
            </a:r>
            <a:r>
              <a:rPr lang="ja-JP" altLang="en-US" sz="2400" dirty="0">
                <a:solidFill>
                  <a:srgbClr val="FF0000"/>
                </a:solidFill>
                <a:effectLst>
                  <a:glow rad="139700">
                    <a:schemeClr val="accent2">
                      <a:satMod val="175000"/>
                      <a:alpha val="40000"/>
                    </a:schemeClr>
                  </a:glow>
                </a:effectLst>
                <a:latin typeface="HGP創英角ｺﾞｼｯｸUB" pitchFamily="50" charset="-128"/>
                <a:ea typeface="HGP創英角ｺﾞｼｯｸUB" pitchFamily="50" charset="-128"/>
              </a:rPr>
              <a:t>基礎</a:t>
            </a:r>
            <a:r>
              <a:rPr kumimoji="1" lang="ja-JP" altLang="en-US" sz="2400" dirty="0">
                <a:solidFill>
                  <a:srgbClr val="FF0000"/>
                </a:solidFill>
                <a:effectLst>
                  <a:glow rad="139700">
                    <a:schemeClr val="accent2">
                      <a:satMod val="175000"/>
                      <a:alpha val="40000"/>
                    </a:schemeClr>
                  </a:glow>
                </a:effectLst>
                <a:latin typeface="HGP創英角ｺﾞｼｯｸUB" pitchFamily="50" charset="-128"/>
                <a:ea typeface="HGP創英角ｺﾞｼｯｸUB" pitchFamily="50" charset="-128"/>
              </a:rPr>
              <a:t>編</a:t>
            </a:r>
            <a:r>
              <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　</a:t>
            </a:r>
            <a:r>
              <a:rPr kumimoji="1" lang="en-US" altLang="ja-JP"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2023</a:t>
            </a:r>
            <a:endParaRPr kumimoji="1" lang="ja-JP" altLang="en-US" sz="24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endParaRPr>
          </a:p>
        </p:txBody>
      </p:sp>
      <p:pic>
        <p:nvPicPr>
          <p:cNvPr id="16" name="図 15">
            <a:extLst>
              <a:ext uri="{FF2B5EF4-FFF2-40B4-BE49-F238E27FC236}">
                <a16:creationId xmlns:a16="http://schemas.microsoft.com/office/drawing/2014/main" id="{C3D8D65A-FA97-45F9-A206-1A23D2D537BB}"/>
              </a:ext>
            </a:extLst>
          </p:cNvPr>
          <p:cNvPicPr>
            <a:picLocks noChangeAspect="1"/>
          </p:cNvPicPr>
          <p:nvPr/>
        </p:nvPicPr>
        <p:blipFill>
          <a:blip r:embed="rId2"/>
          <a:stretch>
            <a:fillRect/>
          </a:stretch>
        </p:blipFill>
        <p:spPr>
          <a:xfrm>
            <a:off x="911491" y="6684136"/>
            <a:ext cx="5270368" cy="2483838"/>
          </a:xfrm>
          <a:prstGeom prst="rect">
            <a:avLst/>
          </a:prstGeom>
        </p:spPr>
      </p:pic>
    </p:spTree>
    <p:extLst>
      <p:ext uri="{BB962C8B-B14F-4D97-AF65-F5344CB8AC3E}">
        <p14:creationId xmlns:p14="http://schemas.microsoft.com/office/powerpoint/2010/main" val="113284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5F2B53-0E19-44C3-A591-6EFB0640281E}"/>
              </a:ext>
            </a:extLst>
          </p:cNvPr>
          <p:cNvSpPr>
            <a:spLocks noGrp="1"/>
          </p:cNvSpPr>
          <p:nvPr>
            <p:ph type="title"/>
          </p:nvPr>
        </p:nvSpPr>
        <p:spPr>
          <a:xfrm>
            <a:off x="342900" y="396699"/>
            <a:ext cx="6172200" cy="504822"/>
          </a:xfrm>
        </p:spPr>
        <p:txBody>
          <a:bodyPr/>
          <a:lstStyle/>
          <a:p>
            <a:r>
              <a:rPr kumimoji="1" lang="ja-JP" altLang="en-US" sz="2400" b="0" i="0" u="none" strike="noStrike" kern="1200" cap="none" spc="0" normalizeH="0" baseline="0" noProof="0" dirty="0">
                <a:ln>
                  <a:noFill/>
                </a:ln>
                <a:solidFill>
                  <a:srgbClr val="7598D9">
                    <a:lumMod val="75000"/>
                  </a:srgbClr>
                </a:solidFill>
                <a:effectLst>
                  <a:glow rad="139700">
                    <a:srgbClr val="7598D9">
                      <a:satMod val="175000"/>
                      <a:alpha val="40000"/>
                    </a:srgbClr>
                  </a:glow>
                </a:effectLst>
                <a:uLnTx/>
                <a:uFillTx/>
                <a:latin typeface="HGP創英角ｺﾞｼｯｸUB" pitchFamily="50" charset="-128"/>
                <a:ea typeface="HGP創英角ｺﾞｼｯｸUB" pitchFamily="50" charset="-128"/>
                <a:cs typeface="+mj-cs"/>
              </a:rPr>
              <a:t>調停人（</a:t>
            </a:r>
            <a:r>
              <a:rPr kumimoji="1" lang="en-US" altLang="ja-JP" sz="2400" b="0" i="0" u="none" strike="noStrike" kern="1200" cap="none" spc="0" normalizeH="0" baseline="0" noProof="0" dirty="0">
                <a:ln>
                  <a:noFill/>
                </a:ln>
                <a:solidFill>
                  <a:srgbClr val="7598D9">
                    <a:lumMod val="75000"/>
                  </a:srgbClr>
                </a:solidFill>
                <a:effectLst>
                  <a:glow rad="139700">
                    <a:srgbClr val="7598D9">
                      <a:satMod val="175000"/>
                      <a:alpha val="40000"/>
                    </a:srgbClr>
                  </a:glow>
                </a:effectLst>
                <a:uLnTx/>
                <a:uFillTx/>
                <a:latin typeface="HGP創英角ｺﾞｼｯｸUB" pitchFamily="50" charset="-128"/>
                <a:ea typeface="HGP創英角ｺﾞｼｯｸUB" pitchFamily="50" charset="-128"/>
                <a:cs typeface="+mj-cs"/>
              </a:rPr>
              <a:t>mediator</a:t>
            </a:r>
            <a:r>
              <a:rPr kumimoji="1" lang="ja-JP" altLang="en-US" sz="2400" b="0" i="0" u="none" strike="noStrike" kern="1200" cap="none" spc="0" normalizeH="0" baseline="0" noProof="0" dirty="0">
                <a:ln>
                  <a:noFill/>
                </a:ln>
                <a:solidFill>
                  <a:srgbClr val="7598D9">
                    <a:lumMod val="75000"/>
                  </a:srgbClr>
                </a:solidFill>
                <a:effectLst>
                  <a:glow rad="139700">
                    <a:srgbClr val="7598D9">
                      <a:satMod val="175000"/>
                      <a:alpha val="40000"/>
                    </a:srgbClr>
                  </a:glow>
                </a:effectLst>
                <a:uLnTx/>
                <a:uFillTx/>
                <a:latin typeface="HGP創英角ｺﾞｼｯｸUB" pitchFamily="50" charset="-128"/>
                <a:ea typeface="HGP創英角ｺﾞｼｯｸUB" pitchFamily="50" charset="-128"/>
                <a:cs typeface="+mj-cs"/>
              </a:rPr>
              <a:t>）養成講座　</a:t>
            </a:r>
            <a:r>
              <a:rPr lang="ja-JP" altLang="en-US" sz="2400" dirty="0">
                <a:solidFill>
                  <a:srgbClr val="FF0000"/>
                </a:solidFill>
                <a:effectLst>
                  <a:glow rad="139700">
                    <a:srgbClr val="7598D9">
                      <a:satMod val="175000"/>
                      <a:alpha val="40000"/>
                    </a:srgbClr>
                  </a:glow>
                </a:effectLst>
                <a:latin typeface="HGP創英角ｺﾞｼｯｸUB" pitchFamily="50" charset="-128"/>
                <a:ea typeface="HGP創英角ｺﾞｼｯｸUB" pitchFamily="50" charset="-128"/>
              </a:rPr>
              <a:t>基礎</a:t>
            </a:r>
            <a:r>
              <a:rPr kumimoji="1" lang="ja-JP" altLang="en-US" sz="2400" b="0" i="0" u="none" strike="noStrike" kern="1200" cap="none" spc="0" normalizeH="0" baseline="0" noProof="0" dirty="0">
                <a:ln>
                  <a:noFill/>
                </a:ln>
                <a:solidFill>
                  <a:srgbClr val="FF0000"/>
                </a:solidFill>
                <a:effectLst>
                  <a:glow rad="139700">
                    <a:srgbClr val="7598D9">
                      <a:satMod val="175000"/>
                      <a:alpha val="40000"/>
                    </a:srgbClr>
                  </a:glow>
                </a:effectLst>
                <a:uLnTx/>
                <a:uFillTx/>
                <a:latin typeface="HGP創英角ｺﾞｼｯｸUB" pitchFamily="50" charset="-128"/>
                <a:ea typeface="HGP創英角ｺﾞｼｯｸUB" pitchFamily="50" charset="-128"/>
                <a:cs typeface="+mj-cs"/>
              </a:rPr>
              <a:t>編</a:t>
            </a:r>
            <a:r>
              <a:rPr kumimoji="1" lang="ja-JP" altLang="en-US" sz="2400" b="0" i="0" u="none" strike="noStrike" kern="1200" cap="none" spc="0" normalizeH="0" baseline="0" noProof="0" dirty="0">
                <a:ln>
                  <a:noFill/>
                </a:ln>
                <a:solidFill>
                  <a:srgbClr val="7598D9">
                    <a:lumMod val="75000"/>
                  </a:srgbClr>
                </a:solidFill>
                <a:effectLst>
                  <a:glow rad="139700">
                    <a:srgbClr val="7598D9">
                      <a:satMod val="175000"/>
                      <a:alpha val="40000"/>
                    </a:srgbClr>
                  </a:glow>
                </a:effectLst>
                <a:uLnTx/>
                <a:uFillTx/>
                <a:latin typeface="HGP創英角ｺﾞｼｯｸUB" pitchFamily="50" charset="-128"/>
                <a:ea typeface="HGP創英角ｺﾞｼｯｸUB" pitchFamily="50" charset="-128"/>
                <a:cs typeface="+mj-cs"/>
              </a:rPr>
              <a:t>　</a:t>
            </a:r>
            <a:r>
              <a:rPr kumimoji="1" lang="en-US" altLang="ja-JP" sz="2400" b="0" i="0" u="none" strike="noStrike" kern="1200" cap="none" spc="0" normalizeH="0" baseline="0" noProof="0" dirty="0">
                <a:ln>
                  <a:noFill/>
                </a:ln>
                <a:solidFill>
                  <a:srgbClr val="7598D9">
                    <a:lumMod val="75000"/>
                  </a:srgbClr>
                </a:solidFill>
                <a:effectLst>
                  <a:glow rad="139700">
                    <a:srgbClr val="7598D9">
                      <a:satMod val="175000"/>
                      <a:alpha val="40000"/>
                    </a:srgbClr>
                  </a:glow>
                </a:effectLst>
                <a:uLnTx/>
                <a:uFillTx/>
                <a:latin typeface="HGP創英角ｺﾞｼｯｸUB" pitchFamily="50" charset="-128"/>
                <a:ea typeface="HGP創英角ｺﾞｼｯｸUB" pitchFamily="50" charset="-128"/>
                <a:cs typeface="+mj-cs"/>
              </a:rPr>
              <a:t>2023</a:t>
            </a:r>
            <a:endParaRPr kumimoji="1" lang="ja-JP" altLang="en-US" dirty="0"/>
          </a:p>
        </p:txBody>
      </p:sp>
      <p:sp>
        <p:nvSpPr>
          <p:cNvPr id="3" name="コンテンツ プレースホルダー 2">
            <a:extLst>
              <a:ext uri="{FF2B5EF4-FFF2-40B4-BE49-F238E27FC236}">
                <a16:creationId xmlns:a16="http://schemas.microsoft.com/office/drawing/2014/main" id="{3FA2C3AE-1DEC-473D-A9DD-CCE3B68905AC}"/>
              </a:ext>
            </a:extLst>
          </p:cNvPr>
          <p:cNvSpPr>
            <a:spLocks noGrp="1"/>
          </p:cNvSpPr>
          <p:nvPr>
            <p:ph idx="1"/>
          </p:nvPr>
        </p:nvSpPr>
        <p:spPr>
          <a:xfrm>
            <a:off x="468469" y="5913617"/>
            <a:ext cx="6172200" cy="1992898"/>
          </a:xfrm>
        </p:spPr>
        <p:txBody>
          <a:bodyPr>
            <a:normAutofit lnSpcReduction="10000"/>
          </a:bodyPr>
          <a:lstStyle/>
          <a:p>
            <a:pPr marL="0" indent="0" algn="ctr">
              <a:buNone/>
            </a:pPr>
            <a:endParaRPr lang="en-US" altLang="ja-JP" sz="1200" dirty="0"/>
          </a:p>
          <a:p>
            <a:pPr>
              <a:buFontTx/>
              <a:buChar char="・"/>
            </a:pPr>
            <a:endParaRPr kumimoji="0" lang="en-US" altLang="ja-JP" sz="1200" dirty="0"/>
          </a:p>
          <a:p>
            <a:pPr>
              <a:buFontTx/>
              <a:buChar char="・"/>
            </a:pPr>
            <a:r>
              <a:rPr kumimoji="0"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当協会からの今後のご連絡は、原則として</a:t>
            </a:r>
            <a:r>
              <a:rPr kumimoji="0"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E</a:t>
            </a:r>
            <a:r>
              <a:rPr kumimoji="0"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メールにて行なう予定でおりますので、</a:t>
            </a:r>
            <a:r>
              <a:rPr kumimoji="0" lang="en-US" altLang="ja-JP" sz="1200" b="0"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E</a:t>
            </a:r>
            <a:r>
              <a:rPr kumimoji="0" lang="ja-JP" altLang="en-US" sz="1200" b="0"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メールアドレスを必ずご記入いただくようお願い申し上げます。</a:t>
            </a:r>
            <a:endParaRPr kumimoji="0" lang="en-US" altLang="ja-JP" sz="1200" b="0"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a:buFontTx/>
              <a:buChar char="・"/>
            </a:pPr>
            <a:r>
              <a:rPr kumimoji="0" lang="ja-JP" altLang="en-US"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いただいた個人情報については、本講座に関するご連絡、当協会からのご案内のためのみに使用し、適正な保護・管理に努めます。</a:t>
            </a:r>
            <a:endParaRPr kumimoji="0"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a:buFontTx/>
              <a:buChar char="・"/>
            </a:pPr>
            <a:endParaRPr kumimoji="0" lang="en-US"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a:buFontTx/>
              <a:buChar char="・"/>
            </a:pPr>
            <a:r>
              <a:rPr kumimoji="0" lang="en-US" altLang="ja-JP" sz="1500" b="1" i="0" u="none" strike="noStrike" cap="none" normalizeH="0" baseline="0" dirty="0">
                <a:ln>
                  <a:noFill/>
                </a:ln>
                <a:solidFill>
                  <a:schemeClr val="tx1"/>
                </a:solidFill>
                <a:effectLst/>
              </a:rPr>
              <a:t>Google Form</a:t>
            </a:r>
            <a:r>
              <a:rPr kumimoji="0" lang="ja-JP" altLang="en-US" sz="1500" b="1" i="0" u="none" strike="noStrike" cap="none" normalizeH="0" baseline="0" dirty="0">
                <a:ln>
                  <a:noFill/>
                </a:ln>
                <a:solidFill>
                  <a:schemeClr val="tx1"/>
                </a:solidFill>
                <a:effectLst/>
              </a:rPr>
              <a:t>からのお申込みはこちらのリンク又は</a:t>
            </a:r>
            <a:r>
              <a:rPr kumimoji="0" lang="en-US" altLang="ja-JP" sz="1500" b="1" i="0" u="none" strike="noStrike" cap="none" normalizeH="0" baseline="0" dirty="0">
                <a:ln>
                  <a:noFill/>
                </a:ln>
                <a:solidFill>
                  <a:schemeClr val="tx1"/>
                </a:solidFill>
                <a:effectLst/>
              </a:rPr>
              <a:t>QR</a:t>
            </a:r>
            <a:r>
              <a:rPr kumimoji="0" lang="ja-JP" altLang="en-US" sz="1500" b="1" i="0" u="none" strike="noStrike" cap="none" normalizeH="0" baseline="0" dirty="0">
                <a:ln>
                  <a:noFill/>
                </a:ln>
                <a:solidFill>
                  <a:schemeClr val="tx1"/>
                </a:solidFill>
                <a:effectLst/>
              </a:rPr>
              <a:t>コードから　</a:t>
            </a:r>
            <a:r>
              <a:rPr kumimoji="0" lang="en-US" altLang="ja-JP" sz="1500" b="1" i="0" u="none" strike="noStrike" cap="none" normalizeH="0" baseline="0" dirty="0">
                <a:ln>
                  <a:noFill/>
                </a:ln>
                <a:solidFill>
                  <a:schemeClr val="tx1"/>
                </a:solidFill>
                <a:effectLst/>
                <a:hlinkClick r:id="rId2"/>
              </a:rPr>
              <a:t>https://forms.gle/aP5wLyUFUvQHYKaXA</a:t>
            </a:r>
            <a:endParaRPr kumimoji="0" lang="en-US" altLang="ja-JP" sz="1500" b="1" i="0" u="none" strike="noStrike" cap="none" normalizeH="0" baseline="0" dirty="0">
              <a:ln>
                <a:noFill/>
              </a:ln>
              <a:solidFill>
                <a:schemeClr val="tx1"/>
              </a:solidFill>
              <a:effectLst/>
            </a:endParaRPr>
          </a:p>
          <a:p>
            <a:pPr>
              <a:buFontTx/>
              <a:buChar char="・"/>
            </a:pPr>
            <a:endParaRPr kumimoji="0" lang="en-US" altLang="ja-JP" sz="1500" b="1" i="0" u="none" strike="noStrike" cap="none" normalizeH="0" baseline="0" dirty="0">
              <a:ln>
                <a:noFill/>
              </a:ln>
              <a:solidFill>
                <a:schemeClr val="tx1"/>
              </a:solidFill>
              <a:effectLst/>
            </a:endParaRPr>
          </a:p>
          <a:p>
            <a:pPr>
              <a:buFontTx/>
              <a:buChar char="・"/>
            </a:pPr>
            <a:endParaRPr kumimoji="0" lang="ja-JP" altLang="en-US" sz="1200" b="0" i="0" u="none" strike="noStrike" cap="none" normalizeH="0" baseline="0" dirty="0">
              <a:ln>
                <a:noFill/>
              </a:ln>
              <a:solidFill>
                <a:schemeClr val="tx1"/>
              </a:solidFill>
              <a:effectLst/>
            </a:endParaRPr>
          </a:p>
          <a:p>
            <a:pPr marL="0" indent="0" algn="ctr">
              <a:buNone/>
            </a:pPr>
            <a:endParaRPr kumimoji="1" lang="ja-JP" altLang="en-US" dirty="0"/>
          </a:p>
        </p:txBody>
      </p:sp>
      <p:graphicFrame>
        <p:nvGraphicFramePr>
          <p:cNvPr id="6" name="表 5">
            <a:extLst>
              <a:ext uri="{FF2B5EF4-FFF2-40B4-BE49-F238E27FC236}">
                <a16:creationId xmlns:a16="http://schemas.microsoft.com/office/drawing/2014/main" id="{D6AECFF3-7080-4344-9BC7-9B6CD5CC5C6B}"/>
              </a:ext>
            </a:extLst>
          </p:cNvPr>
          <p:cNvGraphicFramePr>
            <a:graphicFrameLocks noGrp="1"/>
          </p:cNvGraphicFramePr>
          <p:nvPr>
            <p:extLst>
              <p:ext uri="{D42A27DB-BD31-4B8C-83A1-F6EECF244321}">
                <p14:modId xmlns:p14="http://schemas.microsoft.com/office/powerpoint/2010/main" val="540375297"/>
              </p:ext>
            </p:extLst>
          </p:nvPr>
        </p:nvGraphicFramePr>
        <p:xfrm>
          <a:off x="657225" y="2494336"/>
          <a:ext cx="5543549" cy="3565525"/>
        </p:xfrm>
        <a:graphic>
          <a:graphicData uri="http://schemas.openxmlformats.org/drawingml/2006/table">
            <a:tbl>
              <a:tblPr/>
              <a:tblGrid>
                <a:gridCol w="1137138">
                  <a:extLst>
                    <a:ext uri="{9D8B030D-6E8A-4147-A177-3AD203B41FA5}">
                      <a16:colId xmlns:a16="http://schemas.microsoft.com/office/drawing/2014/main" val="3471326845"/>
                    </a:ext>
                  </a:extLst>
                </a:gridCol>
                <a:gridCol w="2984988">
                  <a:extLst>
                    <a:ext uri="{9D8B030D-6E8A-4147-A177-3AD203B41FA5}">
                      <a16:colId xmlns:a16="http://schemas.microsoft.com/office/drawing/2014/main" val="1040598169"/>
                    </a:ext>
                  </a:extLst>
                </a:gridCol>
                <a:gridCol w="1421423">
                  <a:extLst>
                    <a:ext uri="{9D8B030D-6E8A-4147-A177-3AD203B41FA5}">
                      <a16:colId xmlns:a16="http://schemas.microsoft.com/office/drawing/2014/main" val="2309846980"/>
                    </a:ext>
                  </a:extLst>
                </a:gridCol>
              </a:tblGrid>
              <a:tr h="220345">
                <a:tc>
                  <a:txBody>
                    <a:bodyPr/>
                    <a:lstStyle/>
                    <a:p>
                      <a:pPr algn="just"/>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フリガナ</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会員区分</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52820277"/>
                  </a:ext>
                </a:extLst>
              </a:tr>
              <a:tr h="351155">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お　名　前</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会員　・　一般</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500306"/>
                  </a:ext>
                </a:extLst>
              </a:tr>
              <a:tr h="441325">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所属企業・団体</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67839097"/>
                  </a:ext>
                </a:extLst>
              </a:tr>
              <a:tr h="443230">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ご　職　業</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65452628"/>
                  </a:ext>
                </a:extLst>
              </a:tr>
              <a:tr h="664845">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ご連絡先住所</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06632470"/>
                  </a:ext>
                </a:extLst>
              </a:tr>
              <a:tr h="297180">
                <a:tc gridSpan="3">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電　話　　　　　（　　　）　　　　　：ＦＡＸ　　　　（　　　）</a:t>
                      </a: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83043381"/>
                  </a:ext>
                </a:extLst>
              </a:tr>
              <a:tr h="347345">
                <a:tc>
                  <a:txBody>
                    <a:bodyPr/>
                    <a:lstStyle/>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　　Ｅ</a:t>
                      </a:r>
                      <a:r>
                        <a:rPr lang="en-US" sz="1050" kern="100">
                          <a:effectLst/>
                          <a:latin typeface="Century" panose="02040604050505020304" pitchFamily="18" charset="0"/>
                          <a:ea typeface="ＭＳ 明朝" panose="02020609040205080304" pitchFamily="17" charset="-128"/>
                          <a:cs typeface="Times New Roman" panose="02020603050405020304" pitchFamily="18" charset="0"/>
                        </a:rPr>
                        <a:t>-mail</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73952184"/>
                  </a:ext>
                </a:extLst>
              </a:tr>
              <a:tr h="655320">
                <a:tc>
                  <a:txBody>
                    <a:bodyPr/>
                    <a:lstStyle/>
                    <a:p>
                      <a:pPr algn="ct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懇親会への</a:t>
                      </a:r>
                    </a:p>
                    <a:p>
                      <a:pPr algn="ctr"/>
                      <a:r>
                        <a:rPr lang="ja-JP" sz="1050" kern="100">
                          <a:effectLst/>
                          <a:latin typeface="Century" panose="02040604050505020304" pitchFamily="18" charset="0"/>
                          <a:ea typeface="ＭＳ 明朝" panose="02020609040205080304" pitchFamily="17" charset="-128"/>
                          <a:cs typeface="Times New Roman" panose="02020603050405020304" pitchFamily="18" charset="0"/>
                        </a:rPr>
                        <a:t>ご参加</a:t>
                      </a:r>
                    </a:p>
                    <a:p>
                      <a:pPr algn="just"/>
                      <a:r>
                        <a:rPr lang="en-US" sz="1050" kern="10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参加する　　　　　参加しない　　　　　未定</a:t>
                      </a:r>
                    </a:p>
                    <a:p>
                      <a:pPr algn="just"/>
                      <a:endParaRPr lang="en-US"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初日の講義後に講師含め開催予定。いずれかに</a:t>
                      </a: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をしてください）</a:t>
                      </a:r>
                      <a:endPar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8890" marR="8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2479712"/>
                  </a:ext>
                </a:extLst>
              </a:tr>
            </a:tbl>
          </a:graphicData>
        </a:graphic>
      </p:graphicFrame>
      <p:sp>
        <p:nvSpPr>
          <p:cNvPr id="7" name="Rectangle 1">
            <a:extLst>
              <a:ext uri="{FF2B5EF4-FFF2-40B4-BE49-F238E27FC236}">
                <a16:creationId xmlns:a16="http://schemas.microsoft.com/office/drawing/2014/main" id="{4AD6C4C2-4AAF-4E6C-A0EE-BE77F25BBCEE}"/>
              </a:ext>
            </a:extLst>
          </p:cNvPr>
          <p:cNvSpPr>
            <a:spLocks noChangeArrowheads="1"/>
          </p:cNvSpPr>
          <p:nvPr/>
        </p:nvSpPr>
        <p:spPr bwMode="auto">
          <a:xfrm>
            <a:off x="567073" y="1200995"/>
            <a:ext cx="5723854"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R="0" lvl="0" algn="ctr" defTabSz="914400" rtl="0" eaLnBrk="0" fontAlgn="base" latinLnBrk="0" hangingPunct="0">
              <a:lnSpc>
                <a:spcPct val="100000"/>
              </a:lnSpc>
              <a:spcBef>
                <a:spcPct val="0"/>
              </a:spcBef>
              <a:spcAft>
                <a:spcPct val="0"/>
              </a:spcAft>
              <a:buClrTx/>
              <a:buSzTx/>
              <a:tabLst>
                <a:tab pos="900113" algn="l"/>
              </a:tabLst>
            </a:pP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2023</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年 </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9</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月</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16</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日</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土</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9</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月</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17</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日</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日</a:t>
            </a:r>
            <a:r>
              <a:rPr kumimoji="0" lang="en-US" altLang="ja-JP"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b="1" i="0" u="sng"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開催</a:t>
            </a:r>
            <a:endParaRPr kumimoji="0" lang="ja-JP"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公益社団法人 日本仲裁人協会　行</a:t>
            </a:r>
            <a:endParaRPr kumimoji="0" lang="ja-JP"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ja-JP" altLang="en-US" sz="10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kumimoji="0" lang="en-US" altLang="ja-JP" sz="10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FAX</a:t>
            </a:r>
            <a:r>
              <a:rPr kumimoji="0" lang="ja-JP" altLang="en-US" sz="10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03</a:t>
            </a:r>
            <a:r>
              <a:rPr kumimoji="0"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3580</a:t>
            </a:r>
            <a:r>
              <a:rPr kumimoji="0" lang="ja-JP" altLang="en-US" sz="1000" b="0" i="0" u="none" strike="noStrike" cap="none" normalizeH="0" baseline="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9851</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ja-JP" altLang="en-US" sz="10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en-US" altLang="ja-JP" sz="1000" dirty="0">
                <a:latin typeface="ＭＳ 明朝" panose="02020609040205080304" pitchFamily="17" charset="-128"/>
                <a:ea typeface="ＭＳ 明朝" panose="02020609040205080304" pitchFamily="17" charset="-128"/>
                <a:cs typeface="Times New Roman" panose="02020603050405020304" pitchFamily="18" charset="0"/>
              </a:rPr>
              <a:t>Email: </a:t>
            </a:r>
            <a:r>
              <a:rPr kumimoji="0" lang="en-US" altLang="ja-JP" sz="1000" dirty="0" err="1">
                <a:latin typeface="ＭＳ 明朝" panose="02020609040205080304" pitchFamily="17" charset="-128"/>
                <a:ea typeface="ＭＳ 明朝" panose="02020609040205080304" pitchFamily="17" charset="-128"/>
                <a:cs typeface="Times New Roman" panose="02020603050405020304" pitchFamily="18" charset="0"/>
              </a:rPr>
              <a:t>jaa-info@nichibenren.or.jp</a:t>
            </a:r>
            <a:endPar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kumimoji="0" lang="en-US" altLang="ja-JP" sz="1000" dirty="0">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kumimoji="0" lang="ja-JP"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pic>
        <p:nvPicPr>
          <p:cNvPr id="4" name="図 3">
            <a:extLst>
              <a:ext uri="{FF2B5EF4-FFF2-40B4-BE49-F238E27FC236}">
                <a16:creationId xmlns:a16="http://schemas.microsoft.com/office/drawing/2014/main" id="{13A4A44C-08AE-4CA5-9331-AE15AC809A8D}"/>
              </a:ext>
            </a:extLst>
          </p:cNvPr>
          <p:cNvPicPr>
            <a:picLocks noChangeAspect="1"/>
          </p:cNvPicPr>
          <p:nvPr/>
        </p:nvPicPr>
        <p:blipFill>
          <a:blip r:embed="rId3"/>
          <a:stretch>
            <a:fillRect/>
          </a:stretch>
        </p:blipFill>
        <p:spPr>
          <a:xfrm>
            <a:off x="4264115" y="7482489"/>
            <a:ext cx="2026812" cy="2026812"/>
          </a:xfrm>
          <a:prstGeom prst="rect">
            <a:avLst/>
          </a:prstGeom>
        </p:spPr>
      </p:pic>
    </p:spTree>
    <p:extLst>
      <p:ext uri="{BB962C8B-B14F-4D97-AF65-F5344CB8AC3E}">
        <p14:creationId xmlns:p14="http://schemas.microsoft.com/office/powerpoint/2010/main" val="2915631462"/>
      </p:ext>
    </p:extLst>
  </p:cSld>
  <p:clrMapOvr>
    <a:masterClrMapping/>
  </p:clrMapOvr>
</p:sld>
</file>

<file path=ppt/theme/theme1.xml><?xml version="1.0" encoding="utf-8"?>
<a:theme xmlns:a="http://schemas.openxmlformats.org/drawingml/2006/main" name="28_Eventkokuchi_chirashi">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1119c2e5-8fb9-4d5f-baf1-202c530f2c34">english</DirectSourceMarket>
    <ApprovalStatus xmlns="1119c2e5-8fb9-4d5f-baf1-202c530f2c34">InProgress</ApprovalStatus>
    <MarketSpecific xmlns="1119c2e5-8fb9-4d5f-baf1-202c530f2c34" xsi:nil="true"/>
    <PrimaryImageGen xmlns="1119c2e5-8fb9-4d5f-baf1-202c530f2c34">true</PrimaryImageGen>
    <ThumbnailAssetId xmlns="1119c2e5-8fb9-4d5f-baf1-202c530f2c34" xsi:nil="true"/>
    <TPFriendlyName xmlns="1119c2e5-8fb9-4d5f-baf1-202c530f2c34">イベント告知チラシ</TPFriendlyName>
    <NumericId xmlns="1119c2e5-8fb9-4d5f-baf1-202c530f2c34">-1</NumericId>
    <BusinessGroup xmlns="1119c2e5-8fb9-4d5f-baf1-202c530f2c34" xsi:nil="true"/>
    <SourceTitle xmlns="1119c2e5-8fb9-4d5f-baf1-202c530f2c34">イベント告知チラシ</SourceTitle>
    <APEditor xmlns="1119c2e5-8fb9-4d5f-baf1-202c530f2c34">
      <UserInfo>
        <DisplayName>FAREAST\kaorisat</DisplayName>
        <AccountId>71</AccountId>
        <AccountType/>
      </UserInfo>
    </APEditor>
    <OpenTemplate xmlns="1119c2e5-8fb9-4d5f-baf1-202c530f2c34">true</OpenTemplate>
    <UALocComments xmlns="1119c2e5-8fb9-4d5f-baf1-202c530f2c34" xsi:nil="true"/>
    <ParentAssetId xmlns="1119c2e5-8fb9-4d5f-baf1-202c530f2c34" xsi:nil="true"/>
    <IntlLangReviewDate xmlns="1119c2e5-8fb9-4d5f-baf1-202c530f2c34" xsi:nil="true"/>
    <LastPublishResultLookup xmlns="1119c2e5-8fb9-4d5f-baf1-202c530f2c34" xsi:nil="true"/>
    <PublishStatusLookup xmlns="1119c2e5-8fb9-4d5f-baf1-202c530f2c34">
      <Value>208349</Value>
      <Value>446956</Value>
    </PublishStatusLookup>
    <MachineTranslated xmlns="1119c2e5-8fb9-4d5f-baf1-202c530f2c34">false</MachineTranslated>
    <OriginalSourceMarket xmlns="1119c2e5-8fb9-4d5f-baf1-202c530f2c34">english</OriginalSourceMarket>
    <TPInstallLocation xmlns="1119c2e5-8fb9-4d5f-baf1-202c530f2c34">{My Templates}</TPInstallLocation>
    <APDescription xmlns="1119c2e5-8fb9-4d5f-baf1-202c530f2c34" xsi:nil="true"/>
    <ClipArtFilename xmlns="1119c2e5-8fb9-4d5f-baf1-202c530f2c34" xsi:nil="true"/>
    <ContentItem xmlns="1119c2e5-8fb9-4d5f-baf1-202c530f2c34" xsi:nil="true"/>
    <PublishTargets xmlns="1119c2e5-8fb9-4d5f-baf1-202c530f2c34">OfficeOnline</PublishTargets>
    <TimesCloned xmlns="1119c2e5-8fb9-4d5f-baf1-202c530f2c34" xsi:nil="true"/>
    <Provider xmlns="1119c2e5-8fb9-4d5f-baf1-202c530f2c34">EY006220130</Provider>
    <LastHandOff xmlns="1119c2e5-8fb9-4d5f-baf1-202c530f2c34" xsi:nil="true"/>
    <AssetStart xmlns="1119c2e5-8fb9-4d5f-baf1-202c530f2c34">2009-10-21T22:21:08+00:00</AssetStart>
    <AcquiredFrom xmlns="1119c2e5-8fb9-4d5f-baf1-202c530f2c34" xsi:nil="true"/>
    <TPClientViewer xmlns="1119c2e5-8fb9-4d5f-baf1-202c530f2c34">Microsoft Office PowerPoint</TPClientViewer>
    <IsDeleted xmlns="1119c2e5-8fb9-4d5f-baf1-202c530f2c34">false</IsDeleted>
    <TemplateStatus xmlns="1119c2e5-8fb9-4d5f-baf1-202c530f2c34" xsi:nil="true"/>
    <SubmitterId xmlns="1119c2e5-8fb9-4d5f-baf1-202c530f2c34" xsi:nil="true"/>
    <TPExecutable xmlns="1119c2e5-8fb9-4d5f-baf1-202c530f2c34" xsi:nil="true"/>
    <AssetType xmlns="1119c2e5-8fb9-4d5f-baf1-202c530f2c34">TP</AssetType>
    <CSXUpdate xmlns="1119c2e5-8fb9-4d5f-baf1-202c530f2c34">false</CSXUpdate>
    <ApprovalLog xmlns="1119c2e5-8fb9-4d5f-baf1-202c530f2c34" xsi:nil="true"/>
    <CSXSubmissionDate xmlns="1119c2e5-8fb9-4d5f-baf1-202c530f2c34" xsi:nil="true"/>
    <BugNumber xmlns="1119c2e5-8fb9-4d5f-baf1-202c530f2c34" xsi:nil="true"/>
    <TPComponent xmlns="1119c2e5-8fb9-4d5f-baf1-202c530f2c34">PPTFiles</TPComponent>
    <Milestone xmlns="1119c2e5-8fb9-4d5f-baf1-202c530f2c34" xsi:nil="true"/>
    <OriginAsset xmlns="1119c2e5-8fb9-4d5f-baf1-202c530f2c34" xsi:nil="true"/>
    <AssetId xmlns="1119c2e5-8fb9-4d5f-baf1-202c530f2c34">TP010286279</AssetId>
    <TPLaunchHelpLink xmlns="1119c2e5-8fb9-4d5f-baf1-202c530f2c34" xsi:nil="true"/>
    <TPApplication xmlns="1119c2e5-8fb9-4d5f-baf1-202c530f2c34">PowerPoint</TPApplication>
    <IntlLocPriority xmlns="1119c2e5-8fb9-4d5f-baf1-202c530f2c34" xsi:nil="true"/>
    <IntlLangReviewer xmlns="1119c2e5-8fb9-4d5f-baf1-202c530f2c34" xsi:nil="true"/>
    <HandoffToMSDN xmlns="1119c2e5-8fb9-4d5f-baf1-202c530f2c34" xsi:nil="true"/>
    <PlannedPubDate xmlns="1119c2e5-8fb9-4d5f-baf1-202c530f2c34" xsi:nil="true"/>
    <CrawlForDependencies xmlns="1119c2e5-8fb9-4d5f-baf1-202c530f2c34">false</CrawlForDependencies>
    <TrustLevel xmlns="1119c2e5-8fb9-4d5f-baf1-202c530f2c34">1 Microsoft Managed Content</TrustLevel>
    <IsSearchable xmlns="1119c2e5-8fb9-4d5f-baf1-202c530f2c34">false</IsSearchable>
    <TPNamespace xmlns="1119c2e5-8fb9-4d5f-baf1-202c530f2c34">POWERPNT</TPNamespace>
    <Markets xmlns="1119c2e5-8fb9-4d5f-baf1-202c530f2c34"/>
    <IntlLangReview xmlns="1119c2e5-8fb9-4d5f-baf1-202c530f2c34" xsi:nil="true"/>
    <AverageRating xmlns="1119c2e5-8fb9-4d5f-baf1-202c530f2c34" xsi:nil="true"/>
    <UAProjectedTotalWords xmlns="1119c2e5-8fb9-4d5f-baf1-202c530f2c34" xsi:nil="true"/>
    <OutputCachingOn xmlns="1119c2e5-8fb9-4d5f-baf1-202c530f2c34">false</OutputCachingOn>
    <TPCommandLine xmlns="1119c2e5-8fb9-4d5f-baf1-202c530f2c34">{PP} /n {FilePath}</TPCommandLine>
    <TPAppVersion xmlns="1119c2e5-8fb9-4d5f-baf1-202c530f2c34">12</TPAppVersion>
    <APAuthor xmlns="1119c2e5-8fb9-4d5f-baf1-202c530f2c34">
      <UserInfo>
        <DisplayName/>
        <AccountId>-1</AccountId>
        <AccountType/>
      </UserInfo>
    </APAuthor>
    <EditorialStatus xmlns="1119c2e5-8fb9-4d5f-baf1-202c530f2c34" xsi:nil="true"/>
    <TPLaunchHelpLinkType xmlns="1119c2e5-8fb9-4d5f-baf1-202c530f2c34">Template</TPLaunchHelpLinkType>
    <LastModifiedDateTime xmlns="1119c2e5-8fb9-4d5f-baf1-202c530f2c34" xsi:nil="true"/>
    <UACurrentWords xmlns="1119c2e5-8fb9-4d5f-baf1-202c530f2c34">0</UACurrentWords>
    <UALocRecommendation xmlns="1119c2e5-8fb9-4d5f-baf1-202c530f2c34">Localize</UALocRecommendation>
    <ArtSampleDocs xmlns="1119c2e5-8fb9-4d5f-baf1-202c530f2c34" xsi:nil="true"/>
    <UANotes xmlns="1119c2e5-8fb9-4d5f-baf1-202c530f2c34" xsi:nil="true"/>
    <ShowIn xmlns="1119c2e5-8fb9-4d5f-baf1-202c530f2c34">On Web no search</ShowIn>
    <CSXHash xmlns="1119c2e5-8fb9-4d5f-baf1-202c530f2c34" xsi:nil="true"/>
    <VoteCount xmlns="1119c2e5-8fb9-4d5f-baf1-202c530f2c34" xsi:nil="true"/>
    <DSATActionTaken xmlns="1119c2e5-8fb9-4d5f-baf1-202c530f2c34" xsi:nil="true"/>
    <AssetExpire xmlns="1119c2e5-8fb9-4d5f-baf1-202c530f2c34">2100-01-01T00:00:00+00:00</AssetExpire>
    <CSXSubmissionMarket xmlns="1119c2e5-8fb9-4d5f-baf1-202c530f2c34" xsi:nil="true"/>
    <Manager xmlns="1119c2e5-8fb9-4d5f-baf1-202c530f2c34" xsi:nil="true"/>
    <OOCacheId xmlns="1119c2e5-8fb9-4d5f-baf1-202c530f2c34" xsi:nil="true"/>
    <EditorialTags xmlns="1119c2e5-8fb9-4d5f-baf1-202c530f2c34" xsi:nil="true"/>
    <LegacyData xmlns="1119c2e5-8fb9-4d5f-baf1-202c530f2c34" xsi:nil="true"/>
    <Providers xmlns="1119c2e5-8fb9-4d5f-baf1-202c530f2c34" xsi:nil="true"/>
    <TemplateTemplateType xmlns="1119c2e5-8fb9-4d5f-baf1-202c530f2c34">PowerPoint 12 Default</TemplateTemplateType>
    <PolicheckWords xmlns="1119c2e5-8fb9-4d5f-baf1-202c530f2c34" xsi:nil="true"/>
    <FriendlyTitle xmlns="1119c2e5-8fb9-4d5f-baf1-202c530f2c34" xsi:nil="true"/>
    <Downloads xmlns="1119c2e5-8fb9-4d5f-baf1-202c530f2c34">0</Downloads>
    <LocPublishedDependentAssetsLookup xmlns="1119c2e5-8fb9-4d5f-baf1-202c530f2c34" xsi:nil="true"/>
    <FeatureTagsTaxHTField0 xmlns="1119c2e5-8fb9-4d5f-baf1-202c530f2c34">
      <Terms xmlns="http://schemas.microsoft.com/office/infopath/2007/PartnerControls"/>
    </FeatureTagsTaxHTField0>
    <TaxCatchAll xmlns="1119c2e5-8fb9-4d5f-baf1-202c530f2c34"/>
    <LocComments xmlns="1119c2e5-8fb9-4d5f-baf1-202c530f2c34" xsi:nil="true"/>
    <LocProcessedForMarketsLookup xmlns="1119c2e5-8fb9-4d5f-baf1-202c530f2c34" xsi:nil="true"/>
    <RecommendationsModifier xmlns="1119c2e5-8fb9-4d5f-baf1-202c530f2c34" xsi:nil="true"/>
    <LocOverallHandbackStatusLookup xmlns="1119c2e5-8fb9-4d5f-baf1-202c530f2c34" xsi:nil="true"/>
    <LocNewPublishedVersionLookup xmlns="1119c2e5-8fb9-4d5f-baf1-202c530f2c34" xsi:nil="true"/>
    <BlockPublish xmlns="1119c2e5-8fb9-4d5f-baf1-202c530f2c34" xsi:nil="true"/>
    <ScenarioTagsTaxHTField0 xmlns="1119c2e5-8fb9-4d5f-baf1-202c530f2c34">
      <Terms xmlns="http://schemas.microsoft.com/office/infopath/2007/PartnerControls"/>
    </ScenarioTagsTaxHTField0>
    <LocOverallLocStatusLookup xmlns="1119c2e5-8fb9-4d5f-baf1-202c530f2c34" xsi:nil="true"/>
    <LocOverallPreviewStatusLookup xmlns="1119c2e5-8fb9-4d5f-baf1-202c530f2c34" xsi:nil="true"/>
    <LocManualTestRequired xmlns="1119c2e5-8fb9-4d5f-baf1-202c530f2c34" xsi:nil="true"/>
    <LocOverallPublishStatusLookup xmlns="1119c2e5-8fb9-4d5f-baf1-202c530f2c34" xsi:nil="true"/>
    <LocPublishedLinkedAssetsLookup xmlns="1119c2e5-8fb9-4d5f-baf1-202c530f2c34" xsi:nil="true"/>
    <InternalTagsTaxHTField0 xmlns="1119c2e5-8fb9-4d5f-baf1-202c530f2c34">
      <Terms xmlns="http://schemas.microsoft.com/office/infopath/2007/PartnerControls"/>
    </InternalTagsTaxHTField0>
    <LocProcessedForHandoffsLookup xmlns="1119c2e5-8fb9-4d5f-baf1-202c530f2c34" xsi:nil="true"/>
    <LocalizationTagsTaxHTField0 xmlns="1119c2e5-8fb9-4d5f-baf1-202c530f2c34">
      <Terms xmlns="http://schemas.microsoft.com/office/infopath/2007/PartnerControls"/>
    </LocalizationTagsTaxHTField0>
    <CampaignTagsTaxHTField0 xmlns="1119c2e5-8fb9-4d5f-baf1-202c530f2c34">
      <Terms xmlns="http://schemas.microsoft.com/office/infopath/2007/PartnerControls"/>
    </CampaignTagsTaxHTField0>
    <LocLastLocAttemptVersionLookup xmlns="1119c2e5-8fb9-4d5f-baf1-202c530f2c34">45457</LocLastLocAttemptVersionLookup>
    <LocLastLocAttemptVersionTypeLookup xmlns="1119c2e5-8fb9-4d5f-baf1-202c530f2c34" xsi:nil="true"/>
    <LocRecommendedHandoff xmlns="1119c2e5-8fb9-4d5f-baf1-202c530f2c34" xsi:nil="true"/>
    <OriginalRelease xmlns="1119c2e5-8fb9-4d5f-baf1-202c530f2c34">14</OriginalRelease>
    <LocMarketGroupTiers2 xmlns="1119c2e5-8fb9-4d5f-baf1-202c530f2c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A1C0A2C-98C8-4147-919B-F485177A0B92}">
  <ds:schemaRefs>
    <ds:schemaRef ds:uri="http://schemas.microsoft.com/office/2006/metadata/properties"/>
    <ds:schemaRef ds:uri="http://schemas.microsoft.com/office/infopath/2007/PartnerControls"/>
    <ds:schemaRef ds:uri="1119c2e5-8fb9-4d5f-baf1-202c530f2c34"/>
  </ds:schemaRefs>
</ds:datastoreItem>
</file>

<file path=customXml/itemProps2.xml><?xml version="1.0" encoding="utf-8"?>
<ds:datastoreItem xmlns:ds="http://schemas.openxmlformats.org/officeDocument/2006/customXml" ds:itemID="{E706968F-F6B9-46F3-9D4F-BDB8175BB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イベント告知チラシ</Template>
  <TotalTime>223</TotalTime>
  <Words>973</Words>
  <Application>Microsoft Macintosh PowerPoint</Application>
  <PresentationFormat>A4 Paper (210x297 mm)</PresentationFormat>
  <Paragraphs>86</Paragraphs>
  <Slides>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HGP創英角ｺﾞｼｯｸUB</vt:lpstr>
      <vt:lpstr>ＭＳ 明朝</vt:lpstr>
      <vt:lpstr>ＭＳ Ｐゴシック</vt:lpstr>
      <vt:lpstr>Arial</vt:lpstr>
      <vt:lpstr>Calibri</vt:lpstr>
      <vt:lpstr>Century</vt:lpstr>
      <vt:lpstr>Times New Roman</vt:lpstr>
      <vt:lpstr>Wingdings</vt:lpstr>
      <vt:lpstr>28_Eventkokuchi_chirashi</vt:lpstr>
      <vt:lpstr>調停人（mediator）養成講座　基礎編　2023</vt:lpstr>
      <vt:lpstr>調停人（mediator）養成講座　基礎編　2023</vt:lpstr>
      <vt:lpstr>調停人（mediator）養成講座　基礎編　2023</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調停人（mediator）養成講座　初級編　2023</dc:title>
  <dc:creator>Ai Kuroda</dc:creator>
  <cp:lastModifiedBy>Microsoft Office User</cp:lastModifiedBy>
  <cp:revision>16</cp:revision>
  <dcterms:created xsi:type="dcterms:W3CDTF">2023-04-21T05:16:37Z</dcterms:created>
  <dcterms:modified xsi:type="dcterms:W3CDTF">2023-06-07T06:33:51Z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